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29" r:id="rId5"/>
    <p:sldId id="504" r:id="rId6"/>
    <p:sldId id="568" r:id="rId7"/>
    <p:sldId id="541" r:id="rId8"/>
    <p:sldId id="566" r:id="rId9"/>
    <p:sldId id="542" r:id="rId10"/>
    <p:sldId id="562" r:id="rId11"/>
    <p:sldId id="551" r:id="rId12"/>
    <p:sldId id="564" r:id="rId13"/>
    <p:sldId id="555" r:id="rId14"/>
    <p:sldId id="560" r:id="rId15"/>
    <p:sldId id="565" r:id="rId16"/>
    <p:sldId id="543" r:id="rId17"/>
    <p:sldId id="544" r:id="rId18"/>
    <p:sldId id="567" r:id="rId19"/>
    <p:sldId id="546" r:id="rId20"/>
    <p:sldId id="553" r:id="rId21"/>
    <p:sldId id="552" r:id="rId22"/>
    <p:sldId id="558" r:id="rId23"/>
    <p:sldId id="557" r:id="rId24"/>
    <p:sldId id="561" r:id="rId25"/>
    <p:sldId id="538" r:id="rId26"/>
    <p:sldId id="503" r:id="rId27"/>
    <p:sldId id="260" r:id="rId28"/>
  </p:sldIdLst>
  <p:sldSz cx="13004800" cy="7315200"/>
  <p:notesSz cx="7010400" cy="9296400"/>
  <p:custDataLst>
    <p:tags r:id="rId31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624A18-A9EB-7047-B3BF-E190815563C8}">
          <p14:sldIdLst>
            <p14:sldId id="329"/>
            <p14:sldId id="504"/>
            <p14:sldId id="568"/>
            <p14:sldId id="541"/>
            <p14:sldId id="566"/>
            <p14:sldId id="542"/>
            <p14:sldId id="562"/>
            <p14:sldId id="551"/>
            <p14:sldId id="564"/>
            <p14:sldId id="555"/>
            <p14:sldId id="560"/>
            <p14:sldId id="565"/>
            <p14:sldId id="543"/>
            <p14:sldId id="544"/>
            <p14:sldId id="567"/>
            <p14:sldId id="546"/>
            <p14:sldId id="553"/>
            <p14:sldId id="552"/>
            <p14:sldId id="558"/>
            <p14:sldId id="557"/>
            <p14:sldId id="561"/>
            <p14:sldId id="538"/>
            <p14:sldId id="503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3" pos="4096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009DDA"/>
    <a:srgbClr val="606061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6" autoAdjust="0"/>
    <p:restoredTop sz="91286"/>
  </p:normalViewPr>
  <p:slideViewPr>
    <p:cSldViewPr showGuides="1">
      <p:cViewPr varScale="1">
        <p:scale>
          <a:sx n="69" d="100"/>
          <a:sy n="69" d="100"/>
        </p:scale>
        <p:origin x="1624" y="192"/>
      </p:cViewPr>
      <p:guideLst>
        <p:guide pos="4096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51" d="100"/>
          <a:sy n="51" d="100"/>
        </p:scale>
        <p:origin x="286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8/31/22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8/31/22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07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0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48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1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15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3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5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50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53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5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6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87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7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1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2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3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5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5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6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6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image" Target="../media/image6.sv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138" y="2525053"/>
            <a:ext cx="11131848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138" y="3971957"/>
            <a:ext cx="9103361" cy="305468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51118" y="5858178"/>
            <a:ext cx="1301804" cy="135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330139" y="4904200"/>
            <a:ext cx="9191140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65AFB-FF47-442D-9BDB-15F69649DA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4B81FA6-8121-4387-8DE3-1086FF9463A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8" name="Graphic 3">
              <a:extLst>
                <a:ext uri="{FF2B5EF4-FFF2-40B4-BE49-F238E27FC236}">
                  <a16:creationId xmlns:a16="http://schemas.microsoft.com/office/drawing/2014/main" id="{84E6CCD5-5941-4F6D-8F5D-099833C54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75B42211-8914-436B-A695-0BD58352E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A5511184-EFAB-4631-B049-FA9161CB8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70" y="1960563"/>
            <a:ext cx="12338601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0169" y="2486026"/>
            <a:ext cx="365641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9022360" y="2486026"/>
            <a:ext cx="365641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681265" y="2486026"/>
            <a:ext cx="365641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17" y="2529054"/>
            <a:ext cx="11454001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601307" y="105207"/>
            <a:ext cx="1301804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14E333-5364-48CD-AA85-8B8827535BA4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7" name="Graphic 3">
              <a:extLst>
                <a:ext uri="{FF2B5EF4-FFF2-40B4-BE49-F238E27FC236}">
                  <a16:creationId xmlns:a16="http://schemas.microsoft.com/office/drawing/2014/main" id="{282E0BAA-C314-41BE-93BB-B416916A56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341499A5-F978-415F-B0C8-55ABF6E48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F237F2DB-DF94-4361-AC5B-861DF9990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" y="0"/>
            <a:ext cx="13004631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7E83C-8D72-4F87-B17B-D5C220AFB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324600"/>
            <a:ext cx="2447647" cy="6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89600" y="2573369"/>
            <a:ext cx="5064960" cy="2168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89600" y="4731591"/>
            <a:ext cx="4046933" cy="1486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276"/>
              </a:spcBef>
              <a:spcAft>
                <a:spcPts val="2276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08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2049718" y="6632131"/>
            <a:ext cx="780373" cy="559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50240" y="585209"/>
            <a:ext cx="11704320" cy="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43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814E-D6AD-ED49-A065-CC6040D9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AA4C-9A8A-1246-B860-BE9E5077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ABB0-55B8-A44E-949E-E8328CCB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048A-85B4-B443-8EE7-25E459039498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E6D29-4E76-4E4A-9FDA-A0572D54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C9D51-F5A8-4E47-858D-19C243D7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147C-84AE-C24D-9B46-F5D990CD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ags" Target="../tags/tag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2117" y="1589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7" y="1589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03" y="1960563"/>
            <a:ext cx="12338601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377613" y="7071956"/>
            <a:ext cx="128265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335931" y="688273"/>
            <a:ext cx="1236249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D1D9C-C628-424F-8135-0FB2CA693B5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D2BD5-82F8-4365-ACF0-EAE267FDE52E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2129004" y="158744"/>
            <a:ext cx="613930" cy="565611"/>
            <a:chOff x="17454" y="1303"/>
            <a:chExt cx="464234" cy="427420"/>
          </a:xfrm>
        </p:grpSpPr>
        <p:pic>
          <p:nvPicPr>
            <p:cNvPr id="14" name="Graphic 3">
              <a:extLst>
                <a:ext uri="{FF2B5EF4-FFF2-40B4-BE49-F238E27FC236}">
                  <a16:creationId xmlns:a16="http://schemas.microsoft.com/office/drawing/2014/main" id="{BCC324CE-B93B-43C1-B98D-AA20F4EA9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5" name="Graphic 4">
              <a:extLst>
                <a:ext uri="{FF2B5EF4-FFF2-40B4-BE49-F238E27FC236}">
                  <a16:creationId xmlns:a16="http://schemas.microsoft.com/office/drawing/2014/main" id="{89446A89-02B1-473D-B081-6CBC7C266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6" name="Graphic 11">
              <a:extLst>
                <a:ext uri="{FF2B5EF4-FFF2-40B4-BE49-F238E27FC236}">
                  <a16:creationId xmlns:a16="http://schemas.microsoft.com/office/drawing/2014/main" id="{30AE010B-F152-4A56-9AC2-4B70BA16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7999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93" userDrawn="1">
          <p15:clr>
            <a:srgbClr val="F26B43"/>
          </p15:clr>
        </p15:guide>
        <p15:guide id="10" pos="7615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3712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_eo17YahCo&amp;feature=emb_imp_woy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DOS-DHMOSH-HIV@UN.ORG" TargetMode="External"/><Relationship Id="rId3" Type="http://schemas.openxmlformats.org/officeDocument/2006/relationships/hyperlink" Target="https://www.cmaj.ca/content/189/47/E1448" TargetMode="External"/><Relationship Id="rId7" Type="http://schemas.openxmlformats.org/officeDocument/2006/relationships/hyperlink" Target="https://www.nejm.org/doi/full/10.1056/NEJMoa2101016" TargetMode="External"/><Relationship Id="rId2" Type="http://schemas.openxmlformats.org/officeDocument/2006/relationships/hyperlink" Target="https://www.cdc.gov/hiv/basics/prep/about-prep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ho.int/news/item/26-01-2021-who-recommends-the-dapivirine-vaginal-ring-as-a-new-choice-for-hiv-prevention-for-women-at-substantial-risk-of-hiv-infection" TargetMode="External"/><Relationship Id="rId5" Type="http://schemas.openxmlformats.org/officeDocument/2006/relationships/hyperlink" Target="https://www.who.int/publications/i/item/9789240031593" TargetMode="External"/><Relationship Id="rId4" Type="http://schemas.openxmlformats.org/officeDocument/2006/relationships/hyperlink" Target="https://www.who.int/publications/i/item/9789240054097" TargetMode="Externa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68DE-947D-46F4-A70A-10D3CF67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3122456"/>
            <a:ext cx="10287000" cy="1601944"/>
          </a:xfrm>
        </p:spPr>
        <p:txBody>
          <a:bodyPr/>
          <a:lstStyle/>
          <a:p>
            <a:pPr algn="ctr"/>
            <a:r>
              <a:rPr lang="en-US" sz="4400" dirty="0"/>
              <a:t>HIV Pre-Exposure Prophylaxis (PrEP)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Dr Devika Dixit</a:t>
            </a:r>
            <a:br>
              <a:rPr lang="en-US" sz="2800" dirty="0"/>
            </a:br>
            <a:br>
              <a:rPr lang="en-US" sz="2800" dirty="0"/>
            </a:br>
            <a:r>
              <a:rPr lang="en-US" sz="2300" dirty="0">
                <a:solidFill>
                  <a:srgbClr val="000000"/>
                </a:solidFill>
              </a:rPr>
              <a:t>Division of Healthcare Management and Occupational Safety and Health </a:t>
            </a:r>
            <a:br>
              <a:rPr lang="en-US" sz="2300" dirty="0">
                <a:solidFill>
                  <a:srgbClr val="000000"/>
                </a:solidFill>
              </a:rPr>
            </a:br>
            <a:br>
              <a:rPr lang="en-US" sz="2300" dirty="0">
                <a:solidFill>
                  <a:srgbClr val="000000"/>
                </a:solidFill>
              </a:rPr>
            </a:br>
            <a:r>
              <a:rPr lang="en-US" sz="2300" dirty="0">
                <a:solidFill>
                  <a:srgbClr val="000000"/>
                </a:solidFill>
              </a:rPr>
              <a:t>Public Health Team</a:t>
            </a:r>
            <a:br>
              <a:rPr lang="en-US" sz="2300" dirty="0">
                <a:solidFill>
                  <a:srgbClr val="000000"/>
                </a:solidFill>
              </a:rPr>
            </a:br>
            <a:br>
              <a:rPr lang="en-US" sz="2300" dirty="0">
                <a:solidFill>
                  <a:srgbClr val="000000"/>
                </a:solidFill>
              </a:rPr>
            </a:br>
            <a:r>
              <a:rPr lang="en-US" sz="2300" dirty="0">
                <a:solidFill>
                  <a:srgbClr val="000000"/>
                </a:solidFill>
              </a:rPr>
              <a:t>August 31, 2022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2853C-6F48-0A4C-91C3-655282933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900" y="1447800"/>
            <a:ext cx="4419600" cy="26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8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9671-3226-D94A-929E-C98AA467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52400"/>
            <a:ext cx="11704320" cy="684800"/>
          </a:xfrm>
        </p:spPr>
        <p:txBody>
          <a:bodyPr/>
          <a:lstStyle/>
          <a:p>
            <a:r>
              <a:rPr lang="en-US" dirty="0"/>
              <a:t>HIV  “On demand PrEP”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669CCD-73CA-2042-8B00-21163EEF1E62}"/>
              </a:ext>
            </a:extLst>
          </p:cNvPr>
          <p:cNvSpPr/>
          <p:nvPr/>
        </p:nvSpPr>
        <p:spPr>
          <a:xfrm>
            <a:off x="886460" y="1524000"/>
            <a:ext cx="11049000" cy="441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Off label, some health authorities have recommendations for this type of use, WHO recommended in 2019.</a:t>
            </a:r>
          </a:p>
          <a:p>
            <a:pPr marL="234950"/>
            <a:r>
              <a:rPr lang="en-US" sz="2800" dirty="0">
                <a:solidFill>
                  <a:schemeClr val="accent5"/>
                </a:solidFill>
              </a:rPr>
              <a:t> </a:t>
            </a:r>
          </a:p>
          <a:p>
            <a:pPr marL="57785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On demand PrEP guidance is available and data for MSM only (not people who inject drugs, or heterosexual men/women).</a:t>
            </a:r>
          </a:p>
          <a:p>
            <a:pPr marL="234950"/>
            <a:endParaRPr lang="en-US" sz="2800" dirty="0">
              <a:solidFill>
                <a:schemeClr val="accent5"/>
              </a:solidFill>
            </a:endParaRPr>
          </a:p>
          <a:p>
            <a:pPr marL="57785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“2-1-1” schedule: 2 pills 2-24 hours before sex, 1 pill 24 hours after 1</a:t>
            </a:r>
            <a:r>
              <a:rPr lang="en-US" sz="2800" baseline="30000" dirty="0">
                <a:solidFill>
                  <a:schemeClr val="accent5"/>
                </a:solidFill>
              </a:rPr>
              <a:t>st</a:t>
            </a:r>
            <a:r>
              <a:rPr lang="en-US" sz="2800" dirty="0">
                <a:solidFill>
                  <a:schemeClr val="accent5"/>
                </a:solidFill>
              </a:rPr>
              <a:t> dose and 1 pill 24 hours after second dose</a:t>
            </a:r>
          </a:p>
          <a:p>
            <a:pPr lvl="2"/>
            <a:endParaRPr lang="en-US" sz="2800" dirty="0">
              <a:solidFill>
                <a:schemeClr val="accent5"/>
              </a:solidFill>
            </a:endParaRPr>
          </a:p>
          <a:p>
            <a:pPr lvl="2"/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36F9B-023F-43BD-B43A-7DB5AB588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0" y="6096000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7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r>
              <a:rPr lang="en-US" dirty="0"/>
              <a:t>PrEP Effectiveness (1)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1068747" y="1371600"/>
            <a:ext cx="10867303" cy="37158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Overall PrEP reduces HIV transmission via sex by &gt;90%</a:t>
            </a:r>
          </a:p>
          <a:p>
            <a:endParaRPr lang="en-US" dirty="0"/>
          </a:p>
          <a:p>
            <a:r>
              <a:rPr lang="en-US" dirty="0"/>
              <a:t>Less data for people who inject drugs – PrEP pills reduce the risk of getting HIV by 79% (shot not recommended for this group)</a:t>
            </a:r>
          </a:p>
          <a:p>
            <a:endParaRPr lang="en-US" dirty="0"/>
          </a:p>
          <a:p>
            <a:r>
              <a:rPr lang="en-US" dirty="0"/>
              <a:t>PrEP needs to be taken to be effective! Missed doses, less effective.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971D6-89FB-46F3-992A-934946C7C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048" y="6145371"/>
            <a:ext cx="1353429" cy="786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E8ABA-E9E4-49A0-89B0-47DD2635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101" y="271028"/>
            <a:ext cx="685859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2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267200"/>
            <a:ext cx="11704320" cy="684800"/>
          </a:xfrm>
        </p:spPr>
        <p:txBody>
          <a:bodyPr/>
          <a:lstStyle/>
          <a:p>
            <a:r>
              <a:rPr lang="en-US" dirty="0"/>
              <a:t>PrEP Effectiveness (2)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650240" y="838200"/>
            <a:ext cx="9308064" cy="251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PrEP pills take about 7 days to reach maximum protection for receptive anal sex.</a:t>
            </a:r>
          </a:p>
          <a:p>
            <a:r>
              <a:rPr lang="en-US" dirty="0"/>
              <a:t>For receptive vaginal and injection drug use PrEP pills take about 21 days to reach maximum effectiveness</a:t>
            </a:r>
          </a:p>
          <a:p>
            <a:endParaRPr lang="en-US" dirty="0"/>
          </a:p>
          <a:p>
            <a:r>
              <a:rPr lang="en-US" dirty="0"/>
              <a:t>No data for </a:t>
            </a:r>
            <a:r>
              <a:rPr lang="en-US" dirty="0" err="1"/>
              <a:t>insertive</a:t>
            </a:r>
            <a:r>
              <a:rPr lang="en-US" dirty="0"/>
              <a:t> vaginal or anal sex</a:t>
            </a:r>
          </a:p>
          <a:p>
            <a:r>
              <a:rPr lang="en-US" dirty="0"/>
              <a:t>No data on how long it takes for PrEP shots to reach max protection during sex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32820-CCEA-4AD3-BE88-AEEC0A7A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400" y="6326094"/>
            <a:ext cx="1353429" cy="786452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3A80CE-9418-4F8E-AD17-47C8226B6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41" y="116513"/>
            <a:ext cx="6853237" cy="8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5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268760"/>
            <a:ext cx="11704320" cy="684800"/>
          </a:xfrm>
        </p:spPr>
        <p:txBody>
          <a:bodyPr/>
          <a:lstStyle/>
          <a:p>
            <a:r>
              <a:rPr lang="en-US" dirty="0"/>
              <a:t>PrEP Eligibility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482600" y="1143000"/>
            <a:ext cx="12391303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pPr marL="0" indent="0">
              <a:buNone/>
            </a:pPr>
            <a:r>
              <a:rPr lang="en-US" dirty="0"/>
              <a:t>In those who are </a:t>
            </a:r>
            <a:r>
              <a:rPr lang="en-US" b="1" dirty="0"/>
              <a:t>HIV negative </a:t>
            </a:r>
            <a:r>
              <a:rPr lang="en-US" dirty="0"/>
              <a:t>and at substantial risk of HIV acquisition:</a:t>
            </a:r>
          </a:p>
          <a:p>
            <a:r>
              <a:rPr lang="en-US" dirty="0"/>
              <a:t>Male / Female</a:t>
            </a:r>
          </a:p>
          <a:p>
            <a:r>
              <a:rPr lang="en-US" dirty="0"/>
              <a:t>From sexual transmission</a:t>
            </a:r>
          </a:p>
          <a:p>
            <a:pPr lvl="1" algn="l"/>
            <a:r>
              <a:rPr lang="en-US" sz="2500" dirty="0"/>
              <a:t>        - Partner has HIV (particularly if HIV viral load is unknown or detectable)</a:t>
            </a:r>
          </a:p>
          <a:p>
            <a:pPr lvl="1" algn="l"/>
            <a:r>
              <a:rPr lang="en-US" sz="2500" dirty="0"/>
              <a:t>        - Inconsistent condom use</a:t>
            </a:r>
          </a:p>
          <a:p>
            <a:pPr lvl="1" algn="l"/>
            <a:r>
              <a:rPr lang="en-US" sz="2500" dirty="0"/>
              <a:t>        - Diagnosis with sexually transmitted infection in the last 6 months</a:t>
            </a:r>
            <a:endParaRPr lang="en-US" dirty="0"/>
          </a:p>
          <a:p>
            <a:r>
              <a:rPr lang="en-US" dirty="0"/>
              <a:t>Those who inject drugs/ share drug paraphernalia and/or has a partner who does </a:t>
            </a:r>
          </a:p>
          <a:p>
            <a:r>
              <a:rPr lang="en-US" dirty="0"/>
              <a:t>Those who have received PEP </a:t>
            </a:r>
          </a:p>
          <a:p>
            <a:pPr lvl="1" algn="l"/>
            <a:r>
              <a:rPr lang="en-US" sz="2500" dirty="0"/>
              <a:t>        - Multiple courses</a:t>
            </a:r>
          </a:p>
          <a:p>
            <a:pPr lvl="1" algn="l"/>
            <a:r>
              <a:rPr lang="en-US" sz="2500" dirty="0"/>
              <a:t>        - Reported continued risk behavior</a:t>
            </a:r>
          </a:p>
          <a:p>
            <a:pPr marL="0" indent="0">
              <a:buNone/>
            </a:pPr>
            <a:r>
              <a:rPr lang="en-US" sz="2500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576E1-E5C6-4C42-A701-EC23D8FB6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130" y="6177644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r>
              <a:rPr lang="en-US" dirty="0"/>
              <a:t>Who is PrEP not for?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1320800" y="1600200"/>
            <a:ext cx="10714903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Not for potential exposures to blood and bodily fluids due to occupational risk (e.g., healthcare workers, UN personnel).</a:t>
            </a:r>
          </a:p>
          <a:p>
            <a:r>
              <a:rPr lang="en-US" dirty="0"/>
              <a:t>Not for those who are already HIV positive.</a:t>
            </a:r>
          </a:p>
          <a:p>
            <a:r>
              <a:rPr lang="en-US" dirty="0"/>
              <a:t>Not for anyone who had an exposure to HIV within the last 72 hours.</a:t>
            </a:r>
          </a:p>
          <a:p>
            <a:r>
              <a:rPr lang="en-US" dirty="0"/>
              <a:t>Severe allergies to drug/drug products.</a:t>
            </a:r>
          </a:p>
          <a:p>
            <a:r>
              <a:rPr lang="en-US" dirty="0"/>
              <a:t>Caution for liver/kidney abnormalities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C0620-B5AF-46A0-9E3B-6CC24B12C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050" y="6324600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8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066E-20A2-1649-B518-F2CEEE81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228600"/>
            <a:ext cx="11704320" cy="684800"/>
          </a:xfrm>
        </p:spPr>
        <p:txBody>
          <a:bodyPr/>
          <a:lstStyle/>
          <a:p>
            <a:r>
              <a:rPr lang="en-US" dirty="0"/>
              <a:t>Initiation/Discontinuation of PrEP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5DF5F3-3C03-B54C-8839-3C17C66E58B9}"/>
              </a:ext>
            </a:extLst>
          </p:cNvPr>
          <p:cNvSpPr/>
          <p:nvPr/>
        </p:nvSpPr>
        <p:spPr>
          <a:xfrm>
            <a:off x="1092200" y="1143000"/>
            <a:ext cx="1021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Initiation done in consultation with your physician-voluntary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Ensure HIV negative prior to initiation (history review), renal function should be done prior to starting oral regimes and checked q6-12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Liver function for INSTI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Screen for coinfections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Follow- up appointments (q2-3 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Adherence important</a:t>
            </a:r>
          </a:p>
          <a:p>
            <a:pPr marL="830641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Missed doses</a:t>
            </a:r>
          </a:p>
          <a:p>
            <a:pPr marL="1318382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Increases risk of failure</a:t>
            </a:r>
          </a:p>
          <a:p>
            <a:pPr marL="1318382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Condom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Discontinuation in discussion with physician (risks/benefits)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41E6A-64CA-4956-8368-8C21ED3F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885" y="6313374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4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269790"/>
            <a:ext cx="11704320" cy="684800"/>
          </a:xfrm>
        </p:spPr>
        <p:txBody>
          <a:bodyPr/>
          <a:lstStyle/>
          <a:p>
            <a:r>
              <a:rPr lang="en-US" dirty="0"/>
              <a:t>Common Side Effects of PrEP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283297" y="1389562"/>
            <a:ext cx="7514503" cy="28014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Well tolerated medications</a:t>
            </a:r>
          </a:p>
          <a:p>
            <a:r>
              <a:rPr lang="en-US" dirty="0"/>
              <a:t>GI: abdominal pain, diarrhea, nausea</a:t>
            </a:r>
          </a:p>
          <a:p>
            <a:r>
              <a:rPr lang="en-US" dirty="0"/>
              <a:t>Generalized: Headache, fatigue</a:t>
            </a:r>
          </a:p>
          <a:p>
            <a:r>
              <a:rPr lang="en-US" dirty="0"/>
              <a:t>Cabotegravir: hepatotoxicity, ?resistance mutations for INSTI</a:t>
            </a:r>
          </a:p>
          <a:p>
            <a:r>
              <a:rPr lang="en-US" dirty="0"/>
              <a:t>Tenofovir: renal toxicity</a:t>
            </a:r>
          </a:p>
          <a:p>
            <a:r>
              <a:rPr lang="en-US" dirty="0"/>
              <a:t>Side effects similar in oral/IM regime (except site reactions)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D8A1110-90A2-4849-BAE3-564771859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94" y="1571080"/>
            <a:ext cx="5242865" cy="4285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C704C7-1270-4ACD-972E-FFFF4F2D792F}"/>
              </a:ext>
            </a:extLst>
          </p:cNvPr>
          <p:cNvSpPr txBox="1"/>
          <p:nvPr/>
        </p:nvSpPr>
        <p:spPr>
          <a:xfrm>
            <a:off x="8263965" y="6003198"/>
            <a:ext cx="42415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https://www.descovy.com/side-effects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36141-7BEA-4458-92D6-6A2E004B6A44}"/>
              </a:ext>
            </a:extLst>
          </p:cNvPr>
          <p:cNvCxnSpPr>
            <a:cxnSpLocks/>
          </p:cNvCxnSpPr>
          <p:nvPr/>
        </p:nvCxnSpPr>
        <p:spPr>
          <a:xfrm>
            <a:off x="7432339" y="1295400"/>
            <a:ext cx="0" cy="523983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0A7F32D-9A5F-4B96-BFFC-74E85D3DC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9473" y="6705599"/>
            <a:ext cx="1045993" cy="6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7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46B2-2F78-0E46-B7E1-679A84A2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66" y="120501"/>
            <a:ext cx="11704320" cy="684800"/>
          </a:xfrm>
        </p:spPr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Vs PEP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C0DFC-70B6-D440-9852-479A9D722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02" y="1314584"/>
            <a:ext cx="9644796" cy="4686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E7963-B881-1944-8F50-5CD621272144}"/>
              </a:ext>
            </a:extLst>
          </p:cNvPr>
          <p:cNvSpPr txBox="1"/>
          <p:nvPr/>
        </p:nvSpPr>
        <p:spPr>
          <a:xfrm>
            <a:off x="858416" y="6624735"/>
            <a:ext cx="68049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Image from: https://</a:t>
            </a:r>
            <a:r>
              <a:rPr lang="en-US" sz="1500" dirty="0" err="1"/>
              <a:t>prepdaily.org</a:t>
            </a:r>
            <a:r>
              <a:rPr lang="en-US" sz="1500" dirty="0"/>
              <a:t>/</a:t>
            </a:r>
            <a:r>
              <a:rPr lang="en-US" sz="1500" dirty="0" err="1"/>
              <a:t>whats</a:t>
            </a:r>
            <a:r>
              <a:rPr lang="en-US" sz="1500" dirty="0"/>
              <a:t>-the-difference-between-prep-and-pep/</a:t>
            </a:r>
          </a:p>
        </p:txBody>
      </p:sp>
    </p:spTree>
    <p:extLst>
      <p:ext uri="{BB962C8B-B14F-4D97-AF65-F5344CB8AC3E}">
        <p14:creationId xmlns:p14="http://schemas.microsoft.com/office/powerpoint/2010/main" val="169937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1292-150B-8D42-99C4-B4F69D37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52400"/>
            <a:ext cx="11704320" cy="684800"/>
          </a:xfrm>
        </p:spPr>
        <p:txBody>
          <a:bodyPr/>
          <a:lstStyle/>
          <a:p>
            <a:r>
              <a:rPr lang="en-US" dirty="0"/>
              <a:t>HIV PrEP vs PEP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09C73F-5EED-F047-954F-71D26CAA7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54303"/>
              </p:ext>
            </p:extLst>
          </p:nvPr>
        </p:nvGraphicFramePr>
        <p:xfrm>
          <a:off x="1282700" y="1092200"/>
          <a:ext cx="10858500" cy="5186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0">
                  <a:extLst>
                    <a:ext uri="{9D8B030D-6E8A-4147-A177-3AD203B41FA5}">
                      <a16:colId xmlns:a16="http://schemas.microsoft.com/office/drawing/2014/main" val="2228578370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3984310931"/>
                    </a:ext>
                  </a:extLst>
                </a:gridCol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708249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r>
                        <a:rPr lang="en-US" dirty="0"/>
                        <a:t>Given daily or q2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Taken daily for 28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287285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r>
                        <a:rPr lang="en-US" dirty="0"/>
                        <a:t>Do not start within 72 hours of an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within 72 hours of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75924"/>
                  </a:ext>
                </a:extLst>
              </a:tr>
              <a:tr h="914836">
                <a:tc>
                  <a:txBody>
                    <a:bodyPr/>
                    <a:lstStyle/>
                    <a:p>
                      <a:r>
                        <a:rPr lang="en-US" dirty="0"/>
                        <a:t>Two drugs or one (emtricitabine/tenofovir or cabotegravir)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CORRECTION: UN PEP kits contain three drug (lamivudine/tenofovir/dolutegravir). Other places use emtricitabine/tenofovir/dolutegravir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648690"/>
                  </a:ext>
                </a:extLst>
              </a:tr>
              <a:tr h="748501">
                <a:tc>
                  <a:txBody>
                    <a:bodyPr/>
                    <a:lstStyle/>
                    <a:p>
                      <a:r>
                        <a:rPr lang="en-US" dirty="0"/>
                        <a:t>In those who are HIV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those who are HIV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2155"/>
                  </a:ext>
                </a:extLst>
              </a:tr>
              <a:tr h="1039585">
                <a:tc>
                  <a:txBody>
                    <a:bodyPr/>
                    <a:lstStyle/>
                    <a:p>
                      <a:r>
                        <a:rPr lang="en-US" dirty="0"/>
                        <a:t>Used for ongoing risk due to sexual exposure or people who inject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 given for occupational and non-occupational exposures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35931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A2EAD76-BEDC-453A-BB9A-12AE849F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400" y="6254376"/>
            <a:ext cx="1353429" cy="786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BBC4D1-EBBE-2F47-9E6E-4BD61322BFFD}"/>
              </a:ext>
            </a:extLst>
          </p:cNvPr>
          <p:cNvSpPr txBox="1"/>
          <p:nvPr/>
        </p:nvSpPr>
        <p:spPr>
          <a:xfrm>
            <a:off x="541176" y="6774024"/>
            <a:ext cx="74374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ADDITION: Do not use PEP kit contents for HIV </a:t>
            </a:r>
            <a:r>
              <a:rPr lang="en-US" b="1" dirty="0" err="1"/>
              <a:t>PrEP</a:t>
            </a:r>
            <a:r>
              <a:rPr lang="en-US" b="1" dirty="0"/>
              <a:t> purposes</a:t>
            </a:r>
          </a:p>
        </p:txBody>
      </p:sp>
    </p:spTree>
    <p:extLst>
      <p:ext uri="{BB962C8B-B14F-4D97-AF65-F5344CB8AC3E}">
        <p14:creationId xmlns:p14="http://schemas.microsoft.com/office/powerpoint/2010/main" val="240625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066E-20A2-1649-B518-F2CEEE81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304800"/>
            <a:ext cx="11704320" cy="684800"/>
          </a:xfrm>
        </p:spPr>
        <p:txBody>
          <a:bodyPr/>
          <a:lstStyle/>
          <a:p>
            <a:r>
              <a:rPr lang="en-US" dirty="0"/>
              <a:t>HIV PrEP and Other STIs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8D0C18F-F04A-4CB1-8DDA-CA1DAFFFA4E1}"/>
              </a:ext>
            </a:extLst>
          </p:cNvPr>
          <p:cNvSpPr txBox="1">
            <a:spLocks/>
          </p:cNvSpPr>
          <p:nvPr/>
        </p:nvSpPr>
        <p:spPr>
          <a:xfrm>
            <a:off x="1092200" y="1447800"/>
            <a:ext cx="7772400" cy="3124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STIs are common and increasing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accent5"/>
                </a:solidFill>
              </a:rPr>
              <a:t>HIV PrEP does not protect against other STI</a:t>
            </a:r>
          </a:p>
          <a:p>
            <a:endParaRPr lang="en-US" dirty="0"/>
          </a:p>
          <a:p>
            <a:r>
              <a:rPr lang="en-US" sz="2800" dirty="0">
                <a:solidFill>
                  <a:schemeClr val="accent5"/>
                </a:solidFill>
              </a:rPr>
              <a:t>Condom use prevents against STIs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F8551-DB3E-42DF-BCA7-6E5DD704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800" y="5943600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52400"/>
            <a:ext cx="11704320" cy="684800"/>
          </a:xfrm>
        </p:spPr>
        <p:txBody>
          <a:bodyPr/>
          <a:lstStyle/>
          <a:p>
            <a:r>
              <a:rPr lang="en-US" dirty="0"/>
              <a:t>Objectives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1092200" y="1447800"/>
            <a:ext cx="10591800" cy="480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Describe HIV PrEP and different regimes effectiveness.</a:t>
            </a:r>
          </a:p>
          <a:p>
            <a:r>
              <a:rPr lang="en-US" dirty="0"/>
              <a:t>Review PrEP eligibility.</a:t>
            </a:r>
          </a:p>
          <a:p>
            <a:r>
              <a:rPr lang="en-US" dirty="0"/>
              <a:t>Compare HIV pre-exposure prophylaxis (PrEP) and to HIV post-exposure prophylaxis (PEP).</a:t>
            </a:r>
          </a:p>
          <a:p>
            <a:r>
              <a:rPr lang="en-US" dirty="0"/>
              <a:t>Discuss PrEP in the context of other sexually transmitted infections (STIs).</a:t>
            </a:r>
          </a:p>
          <a:p>
            <a:r>
              <a:rPr lang="en-US" dirty="0"/>
              <a:t>Outline how to start/stop </a:t>
            </a:r>
            <a:r>
              <a:rPr lang="en-US" dirty="0" err="1"/>
              <a:t>PrEP.</a:t>
            </a:r>
            <a:endParaRPr lang="en-US" dirty="0"/>
          </a:p>
          <a:p>
            <a:r>
              <a:rPr lang="en-US" dirty="0"/>
              <a:t>UN provisions for PrEP.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B86E1-0173-4C76-967B-E82EA0FC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61" y="5152777"/>
            <a:ext cx="3338840" cy="185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9EA5-6161-4548-8223-12DCD617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86569"/>
            <a:ext cx="11704320" cy="684800"/>
          </a:xfrm>
        </p:spPr>
        <p:txBody>
          <a:bodyPr/>
          <a:lstStyle/>
          <a:p>
            <a:r>
              <a:rPr lang="en-US" dirty="0"/>
              <a:t>UN Provisions of PrEP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9C3CD-AFA7-4EA0-8C85-B0904A75B2ED}"/>
              </a:ext>
            </a:extLst>
          </p:cNvPr>
          <p:cNvSpPr txBox="1">
            <a:spLocks/>
          </p:cNvSpPr>
          <p:nvPr/>
        </p:nvSpPr>
        <p:spPr>
          <a:xfrm>
            <a:off x="558800" y="1143000"/>
            <a:ext cx="9144000" cy="3124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sz="2800" dirty="0">
                <a:solidFill>
                  <a:schemeClr val="accent5"/>
                </a:solidFill>
              </a:rPr>
              <a:t>UN is currently providing HIV PEP kits to personnel in all duty stations.</a:t>
            </a:r>
          </a:p>
          <a:p>
            <a:r>
              <a:rPr lang="en-US" dirty="0">
                <a:solidFill>
                  <a:schemeClr val="accent5"/>
                </a:solidFill>
              </a:rPr>
              <a:t>HIV PrEP is not supplied directly by the UN to duty stations. </a:t>
            </a:r>
            <a:endParaRPr lang="en-US" dirty="0"/>
          </a:p>
          <a:p>
            <a:r>
              <a:rPr lang="en-US" sz="2800" dirty="0">
                <a:solidFill>
                  <a:schemeClr val="accent5"/>
                </a:solidFill>
              </a:rPr>
              <a:t>HIV </a:t>
            </a:r>
            <a:r>
              <a:rPr lang="en-US" sz="2800" dirty="0" err="1">
                <a:solidFill>
                  <a:schemeClr val="accent5"/>
                </a:solidFill>
              </a:rPr>
              <a:t>PrEP</a:t>
            </a:r>
            <a:r>
              <a:rPr lang="en-US" sz="2800" dirty="0">
                <a:solidFill>
                  <a:schemeClr val="accent5"/>
                </a:solidFill>
              </a:rPr>
              <a:t> can be requested by UN personnel who met the criteria after assessment by their physician or health providers.</a:t>
            </a:r>
          </a:p>
          <a:p>
            <a:r>
              <a:rPr lang="en-US" dirty="0">
                <a:solidFill>
                  <a:schemeClr val="accent5"/>
                </a:solidFill>
              </a:rPr>
              <a:t>Some of the staff health insurance providers may cover PrEP and others may not. UN personnel need to check their coverage before requesting for PrEP</a:t>
            </a:r>
            <a:endParaRPr lang="en-US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68F46-E4F4-4B75-B12B-62874A850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125" y="6324600"/>
            <a:ext cx="1353429" cy="786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F9595-1036-4225-9613-34F4ECFFC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660" y="1447800"/>
            <a:ext cx="330293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59538"/>
            <a:ext cx="11704320" cy="684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Summary (1/2)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283297" y="1389562"/>
            <a:ext cx="7209703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76735A-F025-D145-AC02-44AC59B35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65719"/>
              </p:ext>
            </p:extLst>
          </p:nvPr>
        </p:nvGraphicFramePr>
        <p:xfrm>
          <a:off x="1625600" y="1152897"/>
          <a:ext cx="93726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3432228155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814456517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353242696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997516710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r>
                        <a:rPr lang="en-US" dirty="0"/>
                        <a:t>Emtricitabine/TDF (Truvada)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Emtricitabine/TAF (Descovy)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Cabotegravir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Dapivirine vaginal 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265413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r>
                        <a:rPr lang="en-US" dirty="0"/>
                        <a:t>Men/Women/cis/trans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Cisgender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Men/Women/cis/trans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Cisgender 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6802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21193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r>
                        <a:rPr lang="en-US" dirty="0"/>
                        <a:t>Injection drug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744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3F208E-C6F5-F44D-8BD4-2BB55746D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03096"/>
              </p:ext>
            </p:extLst>
          </p:nvPr>
        </p:nvGraphicFramePr>
        <p:xfrm>
          <a:off x="1637553" y="4004972"/>
          <a:ext cx="9372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3367060457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713214853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16360661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878664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Emtricitabine/TDF (oral)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Emtricitabine/TAF (oral)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Cabotegravir (IM) q2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Dapivarine</a:t>
                      </a:r>
                      <a:r>
                        <a:rPr lang="en-US" dirty="0"/>
                        <a:t> (ring)</a:t>
                      </a:r>
                    </a:p>
                    <a:p>
                      <a:r>
                        <a:rPr lang="en-US" dirty="0"/>
                        <a:t>q28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7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 mg emtricitabine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 mg emtricitabine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 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78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  mg tenofovir disoproxil fumarate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mg tenofovir alafenamide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858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4D3E50C-B0A1-4ADC-A2FD-7296F8913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600" y="6400800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58288"/>
            <a:ext cx="11704320" cy="684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Summary (2/2)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283297" y="1389562"/>
            <a:ext cx="9343303" cy="29538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CDC video that summarizes PrEP available: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https://www.youtube.com/watch?v=1_eo17YahCo&amp;feature=emb_imp_woyt</a:t>
            </a:r>
            <a:r>
              <a:rPr lang="en-US" dirty="0"/>
              <a:t> </a:t>
            </a:r>
          </a:p>
        </p:txBody>
      </p:sp>
      <p:pic>
        <p:nvPicPr>
          <p:cNvPr id="6146" name="Picture 2" descr="115,757 Calendar Holiday Illustrations &amp;amp; Clip Art - iStock">
            <a:extLst>
              <a:ext uri="{FF2B5EF4-FFF2-40B4-BE49-F238E27FC236}">
                <a16:creationId xmlns:a16="http://schemas.microsoft.com/office/drawing/2014/main" id="{F7183911-68EF-5947-8EFF-5D79E915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00" y="1389562"/>
            <a:ext cx="2713902" cy="309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D74882-B922-47D5-AF1B-4FD219A71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9600" y="6528748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1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664360-B2B9-B646-9D51-4A7E6A6C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Questions?</a:t>
            </a:r>
          </a:p>
        </p:txBody>
      </p:sp>
      <p:pic>
        <p:nvPicPr>
          <p:cNvPr id="6" name="Picture 5" descr="Different colored question marks">
            <a:extLst>
              <a:ext uri="{FF2B5EF4-FFF2-40B4-BE49-F238E27FC236}">
                <a16:creationId xmlns:a16="http://schemas.microsoft.com/office/drawing/2014/main" id="{747B112F-CFA5-B446-8A6D-8DF2FAFF2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482560"/>
            <a:ext cx="7975600" cy="44864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9E4164-0842-450F-A2E8-9BBE5177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800" y="6324600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9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8F48-B385-4944-BF88-98F55E0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7723-2E2A-D44F-A1BC-61A077CC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PrEP: </a:t>
            </a:r>
            <a:r>
              <a:rPr lang="en-US" dirty="0">
                <a:hlinkClick r:id="rId2"/>
              </a:rPr>
              <a:t>https://www.cdc.gov/hiv/basics/prep/about-prep.html</a:t>
            </a:r>
            <a:endParaRPr lang="en-US" dirty="0"/>
          </a:p>
          <a:p>
            <a:r>
              <a:rPr lang="en-US" dirty="0"/>
              <a:t>Canadian guideline on HIV pre-exposure prophylaxis and </a:t>
            </a:r>
            <a:r>
              <a:rPr lang="en-US" dirty="0" err="1"/>
              <a:t>nonoccupational</a:t>
            </a:r>
            <a:r>
              <a:rPr lang="en-US" dirty="0"/>
              <a:t> </a:t>
            </a:r>
            <a:r>
              <a:rPr lang="en-US" dirty="0" err="1"/>
              <a:t>poxtexposure</a:t>
            </a:r>
            <a:r>
              <a:rPr lang="en-US" dirty="0"/>
              <a:t> prophylaxis CMAJ. November 2017. Available at: </a:t>
            </a:r>
            <a:r>
              <a:rPr lang="en-US" dirty="0">
                <a:hlinkClick r:id="rId3"/>
              </a:rPr>
              <a:t>https://www.cmaj.ca/content/189/47/E1448</a:t>
            </a:r>
            <a:endParaRPr lang="en-US" dirty="0"/>
          </a:p>
          <a:p>
            <a:r>
              <a:rPr lang="en-US" dirty="0"/>
              <a:t>WHO guidelines on long-acting injectable cabotegravir for HIV prevention. July 2022. Available: </a:t>
            </a:r>
            <a:r>
              <a:rPr lang="en-US" dirty="0">
                <a:hlinkClick r:id="rId4"/>
              </a:rPr>
              <a:t>https://www.who.int/publications/i/item/9789240054097</a:t>
            </a:r>
            <a:endParaRPr lang="en-US" dirty="0"/>
          </a:p>
          <a:p>
            <a:r>
              <a:rPr lang="en-US" dirty="0"/>
              <a:t>WHO consolidated guidelines on HIV prevention, testing, treatment, service delivery and monitoring: recommendations for a public health approach. July 2021 Available: </a:t>
            </a:r>
            <a:r>
              <a:rPr lang="en-US" dirty="0">
                <a:hlinkClick r:id="rId5"/>
              </a:rPr>
              <a:t>https://www.who.int/publications/i/item/9789240031593</a:t>
            </a:r>
            <a:r>
              <a:rPr lang="en-US" dirty="0"/>
              <a:t> </a:t>
            </a:r>
          </a:p>
          <a:p>
            <a:r>
              <a:rPr lang="en-US" dirty="0"/>
              <a:t>WHO recommends the </a:t>
            </a:r>
            <a:r>
              <a:rPr lang="en-US" dirty="0" err="1"/>
              <a:t>dapivirine</a:t>
            </a:r>
            <a:r>
              <a:rPr lang="en-US" dirty="0"/>
              <a:t> vaginal ring as a new choice for HIV prevention for women at substantial risk for HIV infection. January 2021 Available: </a:t>
            </a:r>
            <a:r>
              <a:rPr lang="en-US" dirty="0">
                <a:hlinkClick r:id="rId6"/>
              </a:rPr>
              <a:t>https://www.who.int/news/item/26-01-2021-who-recommends-the-dapivirine-vaginal-ring-as-a-new-choice-for-hiv-prevention-for-women-at-substantial-risk-of-hiv-infection</a:t>
            </a:r>
            <a:endParaRPr lang="en-US" dirty="0"/>
          </a:p>
          <a:p>
            <a:r>
              <a:rPr lang="en-US" dirty="0"/>
              <a:t>Cabotegravir for HIV prevention in cisgender men and transgender women. </a:t>
            </a:r>
            <a:r>
              <a:rPr lang="en-US" dirty="0" err="1"/>
              <a:t>Landovitz</a:t>
            </a:r>
            <a:r>
              <a:rPr lang="en-US" dirty="0"/>
              <a:t> et al. August 2021. Available at: </a:t>
            </a:r>
            <a:r>
              <a:rPr lang="en-US" dirty="0">
                <a:hlinkClick r:id="rId7"/>
              </a:rPr>
              <a:t>https://www.nejm.org/doi/full/10.1056/NEJMoa2101016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/>
              <a:t>For further information : Please reach out to the DHMOSH Public Health Unit at ; </a:t>
            </a:r>
            <a:r>
              <a:rPr lang="en-US" b="1" dirty="0">
                <a:hlinkClick r:id="rId8"/>
              </a:rPr>
              <a:t>DOS-DHMOSH-HIV@UN.ORG</a:t>
            </a:r>
            <a:r>
              <a:rPr lang="en-US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0ECDE-9A03-44F2-96B2-8A8CC3CBB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2000" y="6456363"/>
            <a:ext cx="1353429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52400"/>
            <a:ext cx="11704320" cy="684800"/>
          </a:xfrm>
        </p:spPr>
        <p:txBody>
          <a:bodyPr/>
          <a:lstStyle/>
          <a:p>
            <a:r>
              <a:rPr lang="en-US" dirty="0"/>
              <a:t>Terminology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1092200" y="1447800"/>
            <a:ext cx="10591800" cy="480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Cisgender – denoting a person whose personal identity/gender corresponds with their birth sex</a:t>
            </a:r>
          </a:p>
          <a:p>
            <a:r>
              <a:rPr lang="en-US" dirty="0"/>
              <a:t>Transgender – gender/personal identity differs from sex assigned at birth</a:t>
            </a:r>
          </a:p>
          <a:p>
            <a:r>
              <a:rPr lang="en-US" dirty="0"/>
              <a:t>MSM – men who have sex with men</a:t>
            </a:r>
          </a:p>
          <a:p>
            <a:r>
              <a:rPr lang="en-US" dirty="0"/>
              <a:t>NRTI – nucleoside reverse transcriptase inhibitor</a:t>
            </a:r>
          </a:p>
          <a:p>
            <a:r>
              <a:rPr lang="en-US" dirty="0"/>
              <a:t>INSTI – integrase inhibitor</a:t>
            </a:r>
          </a:p>
        </p:txBody>
      </p:sp>
    </p:spTree>
    <p:extLst>
      <p:ext uri="{BB962C8B-B14F-4D97-AF65-F5344CB8AC3E}">
        <p14:creationId xmlns:p14="http://schemas.microsoft.com/office/powerpoint/2010/main" val="212330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r>
              <a:rPr lang="en-US" dirty="0"/>
              <a:t>What is HIV PrEP ?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318536" y="1295400"/>
            <a:ext cx="11172102" cy="54684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Pre-exposure prophylaxis medication </a:t>
            </a:r>
            <a:r>
              <a:rPr lang="en-US"/>
              <a:t>(antiretroviral(s)) given </a:t>
            </a:r>
            <a:r>
              <a:rPr lang="en-US" dirty="0"/>
              <a:t>to individuals who are HIV negative and are at substantial ongoing risk of exposure/infection to HIV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Goal: To prevent HIV-1 acquisition</a:t>
            </a:r>
          </a:p>
          <a:p>
            <a:endParaRPr lang="en-US" dirty="0"/>
          </a:p>
          <a:p>
            <a:r>
              <a:rPr lang="en-US" dirty="0"/>
              <a:t>Part of a comprehensive set of tools to prevent spread of HIV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03B50-EB43-A142-844D-B955D8221F5B}"/>
              </a:ext>
            </a:extLst>
          </p:cNvPr>
          <p:cNvSpPr txBox="1"/>
          <p:nvPr/>
        </p:nvSpPr>
        <p:spPr>
          <a:xfrm>
            <a:off x="286000" y="6468590"/>
            <a:ext cx="908410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07A8A330-E6E0-4BA4-AC5B-44B789ECB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47" y="5016657"/>
            <a:ext cx="3713454" cy="19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3052-1040-AB44-BF6B-E0671583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76200"/>
            <a:ext cx="11704320" cy="684800"/>
          </a:xfrm>
        </p:spPr>
        <p:txBody>
          <a:bodyPr/>
          <a:lstStyle/>
          <a:p>
            <a:r>
              <a:rPr lang="en-US" dirty="0"/>
              <a:t>HIV PrEP Drugs Site of 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CA40F-07F3-BE46-9E42-A3A18D94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05" y="1027692"/>
            <a:ext cx="4795478" cy="598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DCD190AE-A47D-B04E-9E9E-9EBF8F232CDC}"/>
              </a:ext>
            </a:extLst>
          </p:cNvPr>
          <p:cNvSpPr/>
          <p:nvPr/>
        </p:nvSpPr>
        <p:spPr>
          <a:xfrm>
            <a:off x="3349547" y="4670753"/>
            <a:ext cx="978408" cy="637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355E8-838D-C643-8E51-CFF26BBED215}"/>
              </a:ext>
            </a:extLst>
          </p:cNvPr>
          <p:cNvSpPr txBox="1"/>
          <p:nvPr/>
        </p:nvSpPr>
        <p:spPr>
          <a:xfrm>
            <a:off x="899837" y="4800600"/>
            <a:ext cx="244971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Integrase inhibitors</a:t>
            </a:r>
          </a:p>
          <a:p>
            <a:r>
              <a:rPr lang="en-US" b="1" dirty="0"/>
              <a:t>(INSTI)</a:t>
            </a:r>
          </a:p>
          <a:p>
            <a:r>
              <a:rPr lang="en-US" dirty="0"/>
              <a:t>Cabotegravir</a:t>
            </a:r>
          </a:p>
          <a:p>
            <a:r>
              <a:rPr lang="en-US" dirty="0"/>
              <a:t>(Dolutegravir)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9DBD2-1D5F-1D44-B6C6-A6FD3862D03E}"/>
              </a:ext>
            </a:extLst>
          </p:cNvPr>
          <p:cNvSpPr txBox="1"/>
          <p:nvPr/>
        </p:nvSpPr>
        <p:spPr>
          <a:xfrm>
            <a:off x="9702800" y="3584883"/>
            <a:ext cx="353334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Nucleoside reverse</a:t>
            </a:r>
          </a:p>
          <a:p>
            <a:r>
              <a:rPr lang="en-US" b="1" dirty="0"/>
              <a:t>transcriptase</a:t>
            </a:r>
          </a:p>
          <a:p>
            <a:r>
              <a:rPr lang="en-US" b="1" dirty="0"/>
              <a:t>Inhibitors (NRTIs)</a:t>
            </a:r>
          </a:p>
          <a:p>
            <a:r>
              <a:rPr lang="en-US" dirty="0"/>
              <a:t>Emtricitabine</a:t>
            </a:r>
          </a:p>
          <a:p>
            <a:r>
              <a:rPr lang="en-US" dirty="0"/>
              <a:t>Tenofovir</a:t>
            </a:r>
          </a:p>
          <a:p>
            <a:r>
              <a:rPr lang="en-US" dirty="0"/>
              <a:t>(ADDITION: lamivudine (PEP))</a:t>
            </a:r>
          </a:p>
          <a:p>
            <a:r>
              <a:rPr lang="en-US" dirty="0" err="1"/>
              <a:t>Dapivarine</a:t>
            </a:r>
            <a:endParaRPr lang="en-US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2AB8CDC7-28E0-4E44-9455-478A14AE5416}"/>
              </a:ext>
            </a:extLst>
          </p:cNvPr>
          <p:cNvSpPr/>
          <p:nvPr/>
        </p:nvSpPr>
        <p:spPr>
          <a:xfrm>
            <a:off x="8757879" y="3534414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38525A6-99FA-4144-9DE4-B2EA230ECA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00" y="6325600"/>
            <a:ext cx="135192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47" y="153400"/>
            <a:ext cx="11704320" cy="684800"/>
          </a:xfrm>
        </p:spPr>
        <p:txBody>
          <a:bodyPr/>
          <a:lstStyle/>
          <a:p>
            <a:r>
              <a:rPr lang="en-US" dirty="0"/>
              <a:t>HIV PrEP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532956" y="685800"/>
            <a:ext cx="11934103" cy="243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pPr marL="0" indent="0">
              <a:buNone/>
            </a:pPr>
            <a:r>
              <a:rPr lang="en-US" dirty="0"/>
              <a:t>Medication given either via pills, vaginal ring or injection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Pills (daily) </a:t>
            </a:r>
            <a:r>
              <a:rPr lang="en-US" dirty="0"/>
              <a:t>– since 2015 – access increasing globally:</a:t>
            </a:r>
          </a:p>
          <a:p>
            <a:pPr marL="0" indent="0">
              <a:buNone/>
            </a:pPr>
            <a:r>
              <a:rPr lang="en-US" sz="2000" dirty="0"/>
              <a:t>                  -  </a:t>
            </a:r>
            <a:r>
              <a:rPr lang="en-US" sz="2000" b="1" dirty="0"/>
              <a:t>Truvada</a:t>
            </a:r>
            <a:r>
              <a:rPr lang="en-US" sz="2000" dirty="0"/>
              <a:t>  (Emtricitabine -tenofovir disoproxil aka FTC-TDF)– at risk via sex/injection drug use</a:t>
            </a:r>
          </a:p>
          <a:p>
            <a:pPr lvl="1" algn="l"/>
            <a:r>
              <a:rPr lang="en-US" sz="2000" dirty="0"/>
              <a:t>               -  </a:t>
            </a:r>
            <a:r>
              <a:rPr lang="en-US" sz="2000" b="1" dirty="0"/>
              <a:t>Descovy </a:t>
            </a:r>
            <a:r>
              <a:rPr lang="en-US" sz="2000" dirty="0"/>
              <a:t> (Emtricitabine-tenofovir alafenamide aka FTC-TAF) – risk via sex excluding people at risk through receptive vaginal sex</a:t>
            </a:r>
          </a:p>
          <a:p>
            <a:pPr lvl="1" algn="l"/>
            <a:endParaRPr lang="en-US" sz="2000" dirty="0"/>
          </a:p>
          <a:p>
            <a:pPr lvl="1" algn="l"/>
            <a:r>
              <a:rPr lang="en-US" sz="2000" dirty="0"/>
              <a:t>   Data on use for based on 12 RCTs, and systematic review/meta-analysis ranges 80-85%, as high as &gt;90%, other studies show lower efficacy</a:t>
            </a:r>
          </a:p>
          <a:p>
            <a:pPr lvl="1" algn="l"/>
            <a:endParaRPr lang="en-US" sz="2000" dirty="0"/>
          </a:p>
          <a:p>
            <a:pPr lvl="1" algn="l"/>
            <a:endParaRPr lang="en-US" sz="2000" dirty="0"/>
          </a:p>
          <a:p>
            <a:r>
              <a:rPr lang="en-US" b="1" u="sng" dirty="0"/>
              <a:t>Vaginal ring </a:t>
            </a:r>
            <a:r>
              <a:rPr lang="en-US" dirty="0"/>
              <a:t>- 2021:</a:t>
            </a:r>
          </a:p>
          <a:p>
            <a:pPr lvl="1" algn="l"/>
            <a:r>
              <a:rPr lang="en-US" sz="2000" dirty="0"/>
              <a:t>               - WHO recommended monthly Dapivirine vaginal ring (DVR) for cisgender women at</a:t>
            </a:r>
          </a:p>
          <a:p>
            <a:pPr lvl="1" algn="l"/>
            <a:r>
              <a:rPr lang="en-US" sz="2000" dirty="0"/>
              <a:t>                 substantial risk of HIV (no country has yet included this in their national programme)</a:t>
            </a:r>
          </a:p>
          <a:p>
            <a:pPr lvl="1" algn="l"/>
            <a:r>
              <a:rPr lang="en-US" sz="2000" dirty="0"/>
              <a:t>               - Ring study and ASPIRE (Phase III) found 30% reduction in risk of HIV infection, DREAM</a:t>
            </a:r>
          </a:p>
          <a:p>
            <a:pPr lvl="1" algn="l"/>
            <a:r>
              <a:rPr lang="en-US" sz="2000" dirty="0"/>
              <a:t>                 and HOPE had increased ring use with &gt;50% risk reduction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DDF93F8-98AF-4FD4-825E-EF0C39FF5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00" y="5257800"/>
            <a:ext cx="1473200" cy="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4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49281"/>
            <a:ext cx="11704320" cy="684800"/>
          </a:xfrm>
        </p:spPr>
        <p:txBody>
          <a:bodyPr/>
          <a:lstStyle/>
          <a:p>
            <a:r>
              <a:rPr lang="en-US" dirty="0"/>
              <a:t>HIV PrEP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638884" y="791968"/>
            <a:ext cx="12003718" cy="25674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b="1" dirty="0"/>
              <a:t>Injections</a:t>
            </a:r>
            <a:r>
              <a:rPr lang="en-US" dirty="0"/>
              <a:t> (q2 months) – approved by WHO in July 2022: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sz="2600" dirty="0"/>
              <a:t>- Cabotegravir (Apretude) – at risk via sex.</a:t>
            </a:r>
          </a:p>
          <a:p>
            <a:pPr marL="0" indent="0">
              <a:buNone/>
            </a:pPr>
            <a:r>
              <a:rPr lang="en-US" sz="2600" dirty="0"/>
              <a:t>              - Can switch in between pill/injection.</a:t>
            </a:r>
          </a:p>
          <a:p>
            <a:pPr marL="0" indent="0">
              <a:buNone/>
            </a:pPr>
            <a:r>
              <a:rPr lang="en-US" sz="2600" dirty="0"/>
              <a:t>              - Minimum weight 35 kg.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A42C7-9A06-4446-BB17-21A00E212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47" y="3200400"/>
            <a:ext cx="3046954" cy="3965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3D037-6D18-D545-9F84-7D798BD31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5309" y="4279152"/>
            <a:ext cx="8891691" cy="21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632E6-F777-43DB-A1F3-74CEA0C8D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0" y="6649674"/>
            <a:ext cx="1138081" cy="6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8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r>
              <a:rPr lang="en-US" dirty="0"/>
              <a:t>Cabotegravir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763947" y="1219200"/>
            <a:ext cx="7719653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b="1" dirty="0"/>
              <a:t>Long-acting integrase inhibitor.</a:t>
            </a:r>
          </a:p>
          <a:p>
            <a:r>
              <a:rPr lang="en-US" dirty="0"/>
              <a:t>Given by </a:t>
            </a:r>
            <a:r>
              <a:rPr lang="en-US" b="1" dirty="0"/>
              <a:t>Intramuscular injection . </a:t>
            </a:r>
          </a:p>
          <a:p>
            <a:r>
              <a:rPr lang="en-US" b="1" dirty="0"/>
              <a:t>First two injections </a:t>
            </a:r>
            <a:r>
              <a:rPr lang="en-US" dirty="0"/>
              <a:t>are </a:t>
            </a:r>
            <a:r>
              <a:rPr lang="en-US" b="1" dirty="0"/>
              <a:t>4 weeks apart followed </a:t>
            </a:r>
            <a:r>
              <a:rPr lang="en-US" dirty="0"/>
              <a:t>by </a:t>
            </a:r>
            <a:r>
              <a:rPr lang="en-US" b="1" dirty="0"/>
              <a:t>8 weeks apart.</a:t>
            </a:r>
          </a:p>
          <a:p>
            <a:r>
              <a:rPr lang="en-US" dirty="0"/>
              <a:t>Studies found this resulted in a </a:t>
            </a:r>
            <a:r>
              <a:rPr lang="en-US" b="1" dirty="0"/>
              <a:t>79% relative risk reduction </a:t>
            </a:r>
            <a:r>
              <a:rPr lang="en-US" dirty="0"/>
              <a:t>in HIV compared with oral </a:t>
            </a:r>
            <a:r>
              <a:rPr lang="en-US" dirty="0" err="1"/>
              <a:t>PrEP.</a:t>
            </a:r>
            <a:endParaRPr lang="en-US" dirty="0"/>
          </a:p>
          <a:p>
            <a:pPr lvl="1"/>
            <a:r>
              <a:rPr lang="en-US" b="1" dirty="0"/>
              <a:t>Adherence is a big factor.</a:t>
            </a:r>
          </a:p>
          <a:p>
            <a:pPr lvl="1"/>
            <a:endParaRPr lang="en-US" dirty="0"/>
          </a:p>
          <a:p>
            <a:r>
              <a:rPr lang="en-US" dirty="0"/>
              <a:t>Implementation/ensuring availability  and access to this medication is in progress.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2D0C9-B3F5-4DC8-8B82-515887182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082" y="1369069"/>
            <a:ext cx="3914377" cy="2615410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D083EB9-49DF-4B25-ABED-0A7EA470E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776497"/>
            <a:ext cx="2043112" cy="11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r>
              <a:rPr lang="en-US" dirty="0"/>
              <a:t>Cabotegravir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56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496655" y="1371600"/>
            <a:ext cx="11857904" cy="31062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r>
              <a:rPr lang="en-US" dirty="0"/>
              <a:t>Safety, efficacy and effectiveness studies including &gt;8000 patients;</a:t>
            </a:r>
          </a:p>
          <a:p>
            <a:r>
              <a:rPr lang="en-US" dirty="0"/>
              <a:t>Four studies (all multisite RCT):</a:t>
            </a:r>
          </a:p>
          <a:p>
            <a:pPr lvl="1" algn="l"/>
            <a:r>
              <a:rPr lang="en-US" dirty="0"/>
              <a:t>      -  </a:t>
            </a:r>
            <a:r>
              <a:rPr lang="en-US" sz="2600" dirty="0"/>
              <a:t>Two phase IIb/III studies [HPTN 083 and HPTN 084] assessed efficacy of cabotegravir vs daily           </a:t>
            </a:r>
          </a:p>
          <a:p>
            <a:pPr lvl="1" algn="l"/>
            <a:r>
              <a:rPr lang="en-US" sz="2600" dirty="0"/>
              <a:t>       TDF/FTC  (79% [66-88%] reduction in risk of cabotegravir vs TDF/FTC) </a:t>
            </a:r>
          </a:p>
          <a:p>
            <a:pPr lvl="1" algn="l"/>
            <a:r>
              <a:rPr lang="en-US" dirty="0"/>
              <a:t>      - </a:t>
            </a:r>
            <a:r>
              <a:rPr lang="en-US" sz="2600" dirty="0"/>
              <a:t>Two </a:t>
            </a:r>
            <a:r>
              <a:rPr lang="en-US" sz="2600" dirty="0" err="1"/>
              <a:t>IIa</a:t>
            </a:r>
            <a:r>
              <a:rPr lang="en-US" sz="2600" dirty="0"/>
              <a:t> studies [ÉCLAIR and HPTN 077] were on safety and dosing of  </a:t>
            </a:r>
          </a:p>
          <a:p>
            <a:pPr lvl="1" algn="l"/>
            <a:r>
              <a:rPr lang="en-US" sz="2600" dirty="0"/>
              <a:t>          cabotegravir.</a:t>
            </a:r>
            <a:endParaRPr lang="en-US" dirty="0"/>
          </a:p>
          <a:p>
            <a:r>
              <a:rPr lang="en-US" b="1" dirty="0"/>
              <a:t>Summary: Cabotegravir is superior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to oral TDF-FTC in MSM/transgender</a:t>
            </a:r>
          </a:p>
          <a:p>
            <a:pPr marL="0" indent="0">
              <a:buNone/>
            </a:pPr>
            <a:r>
              <a:rPr lang="en-US" dirty="0"/>
              <a:t>      women.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34950" lvl="1" indent="0"/>
            <a:endParaRPr lang="en-US" dirty="0"/>
          </a:p>
          <a:p>
            <a:pPr marL="234950" lvl="1" indent="0"/>
            <a:endParaRPr lang="en-US" dirty="0"/>
          </a:p>
          <a:p>
            <a:pPr marL="234950" lvl="1" indent="0"/>
            <a:endParaRPr lang="en-US" dirty="0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FF690CF0-DD16-4842-A257-FB6C6C8A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4567321"/>
            <a:ext cx="2971799" cy="25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7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37279F9-DB32-4F1B-A032-AC77F3EFB71F}" vid="{B213221D-DA05-4039-A785-4AE6BB252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13" ma:contentTypeDescription="Create a new document." ma:contentTypeScope="" ma:versionID="3319b9b99db774d846ee855369dc8fa5">
  <xsd:schema xmlns:xsd="http://www.w3.org/2001/XMLSchema" xmlns:xs="http://www.w3.org/2001/XMLSchema" xmlns:p="http://schemas.microsoft.com/office/2006/metadata/properties" xmlns:ns3="95e5e678-43ad-40d1-ac60-f89d2cdf5b98" xmlns:ns4="66598c8a-6b47-4fa5-ac2b-785d0e3e46d1" targetNamespace="http://schemas.microsoft.com/office/2006/metadata/properties" ma:root="true" ma:fieldsID="08273f2bcf9f463488c56ac302d6a8dc" ns3:_="" ns4:_="">
    <xsd:import namespace="95e5e678-43ad-40d1-ac60-f89d2cdf5b98"/>
    <xsd:import namespace="66598c8a-6b47-4fa5-ac2b-785d0e3e4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8c8a-6b47-4fa5-ac2b-785d0e3e4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8B8BA2-9011-4895-AA5E-31B6C1A94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66598c8a-6b47-4fa5-ac2b-785d0e3e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DOS PPT Template_wide screen</Template>
  <TotalTime>26063</TotalTime>
  <Words>1667</Words>
  <Application>Microsoft Macintosh PowerPoint</Application>
  <PresentationFormat>Custom</PresentationFormat>
  <Paragraphs>248</Paragraphs>
  <Slides>24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Fira Sans Extra Condensed</vt:lpstr>
      <vt:lpstr>Roboto</vt:lpstr>
      <vt:lpstr>Office Theme</vt:lpstr>
      <vt:lpstr>think-cell Slide</vt:lpstr>
      <vt:lpstr>HIV Pre-Exposure Prophylaxis (PrEP)      Dr Devika Dixit  Division of Healthcare Management and Occupational Safety and Health   Public Health Team  August 31, 2022 </vt:lpstr>
      <vt:lpstr>Objectives</vt:lpstr>
      <vt:lpstr>Terminology</vt:lpstr>
      <vt:lpstr>What is HIV PrEP ?</vt:lpstr>
      <vt:lpstr>HIV PrEP Drugs Site of Action</vt:lpstr>
      <vt:lpstr>HIV PrEP </vt:lpstr>
      <vt:lpstr>HIV PrEP </vt:lpstr>
      <vt:lpstr>Cabotegravir</vt:lpstr>
      <vt:lpstr>Cabotegravir</vt:lpstr>
      <vt:lpstr>HIV  “On demand PrEP”</vt:lpstr>
      <vt:lpstr>PrEP Effectiveness (1)</vt:lpstr>
      <vt:lpstr>PrEP Effectiveness (2)</vt:lpstr>
      <vt:lpstr>PrEP Eligibility</vt:lpstr>
      <vt:lpstr>Who is PrEP not for?</vt:lpstr>
      <vt:lpstr>Initiation/Discontinuation of PrEP</vt:lpstr>
      <vt:lpstr>Common Side Effects of PrEP</vt:lpstr>
      <vt:lpstr>PrEP Vs PEP</vt:lpstr>
      <vt:lpstr>HIV PrEP vs PEP</vt:lpstr>
      <vt:lpstr>HIV PrEP and Other STIs</vt:lpstr>
      <vt:lpstr>UN Provisions of PrEP</vt:lpstr>
      <vt:lpstr>Summary (1/2)</vt:lpstr>
      <vt:lpstr>Summary (2/2)</vt:lpstr>
      <vt:lpstr>Questions?</vt:lpstr>
      <vt:lpstr>References</vt:lpstr>
    </vt:vector>
  </TitlesOfParts>
  <Company>United Nations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DHMOSH Public Health Update:  COVID-19, PEP Kits, Global Health Challenge</dc:title>
  <dc:creator>Esther Tan</dc:creator>
  <cp:lastModifiedBy>Devika Dixit</cp:lastModifiedBy>
  <cp:revision>247</cp:revision>
  <cp:lastPrinted>2017-07-13T21:00:05Z</cp:lastPrinted>
  <dcterms:created xsi:type="dcterms:W3CDTF">2021-01-19T16:29:13Z</dcterms:created>
  <dcterms:modified xsi:type="dcterms:W3CDTF">2022-08-31T17:34:57Z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